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60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1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 /><Relationship Id="rId7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heme" Target="theme/theme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F275A-4DAD-4DAB-B773-FF431CC0277C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292E2-EAA5-4094-8003-E4B30F8B37A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428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1961D-CE43-4315-A437-E42BF9B07B07}" type="datetimeFigureOut">
              <a:rPr lang="es-MX" smtClean="0"/>
              <a:pPr/>
              <a:t>01/12/2020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F40A-73F9-40DD-8DA6-AD59988F80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>
            <a:spLocks noChangeArrowheads="1"/>
          </p:cNvSpPr>
          <p:nvPr/>
        </p:nvSpPr>
        <p:spPr bwMode="auto">
          <a:xfrm>
            <a:off x="77036" y="2575954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 dirty="0">
                <a:solidFill>
                  <a:schemeClr val="lt1"/>
                </a:solidFill>
                <a:latin typeface="+mn-lt"/>
              </a:rPr>
              <a:t>Dirección </a:t>
            </a:r>
            <a:r>
              <a:rPr lang="es-MX">
                <a:solidFill>
                  <a:schemeClr val="lt1"/>
                </a:solidFill>
                <a:latin typeface="+mn-lt"/>
              </a:rPr>
              <a:t>de </a:t>
            </a:r>
            <a:r>
              <a:rPr lang="es-ES">
                <a:solidFill>
                  <a:schemeClr val="lt1"/>
                </a:solidFill>
                <a:latin typeface="+mn-lt"/>
              </a:rPr>
              <a:t>Operaciones</a:t>
            </a:r>
            <a:endParaRPr lang="es-MX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5" name="4 Rectángulo redondeado"/>
          <p:cNvSpPr>
            <a:spLocks noChangeArrowheads="1"/>
          </p:cNvSpPr>
          <p:nvPr/>
        </p:nvSpPr>
        <p:spPr bwMode="auto">
          <a:xfrm>
            <a:off x="5381901" y="2575954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>
                <a:solidFill>
                  <a:schemeClr val="lt1"/>
                </a:solidFill>
                <a:latin typeface="+mn-lt"/>
              </a:rPr>
              <a:t>Dirección </a:t>
            </a:r>
            <a:r>
              <a:rPr lang="es-ES">
                <a:solidFill>
                  <a:schemeClr val="lt1"/>
                </a:solidFill>
                <a:latin typeface="+mn-lt"/>
              </a:rPr>
              <a:t>Comercial</a:t>
            </a:r>
            <a:endParaRPr lang="es-MX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5 Rectángulo redondeado"/>
          <p:cNvSpPr>
            <a:spLocks noChangeArrowheads="1"/>
          </p:cNvSpPr>
          <p:nvPr/>
        </p:nvSpPr>
        <p:spPr bwMode="auto">
          <a:xfrm>
            <a:off x="2830337" y="1585354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 sz="1600" dirty="0">
                <a:solidFill>
                  <a:schemeClr val="lt1"/>
                </a:solidFill>
                <a:latin typeface="+mn-lt"/>
              </a:rPr>
              <a:t>Consejo de Administración</a:t>
            </a:r>
          </a:p>
        </p:txBody>
      </p:sp>
      <p:sp>
        <p:nvSpPr>
          <p:cNvPr id="7" name="6 Rectángulo redondeado"/>
          <p:cNvSpPr>
            <a:spLocks noChangeArrowheads="1"/>
          </p:cNvSpPr>
          <p:nvPr/>
        </p:nvSpPr>
        <p:spPr bwMode="auto">
          <a:xfrm>
            <a:off x="3613624" y="3566554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 sz="1200" dirty="0">
                <a:solidFill>
                  <a:schemeClr val="lt1"/>
                </a:solidFill>
                <a:latin typeface="+mn-lt"/>
              </a:rPr>
              <a:t>Gerente </a:t>
            </a:r>
            <a:r>
              <a:rPr lang="es-MX" sz="1200">
                <a:solidFill>
                  <a:schemeClr val="lt1"/>
                </a:solidFill>
                <a:latin typeface="+mn-lt"/>
              </a:rPr>
              <a:t>de </a:t>
            </a:r>
            <a:r>
              <a:rPr lang="es-ES" sz="1200">
                <a:solidFill>
                  <a:schemeClr val="lt1"/>
                </a:solidFill>
                <a:latin typeface="+mn-lt"/>
              </a:rPr>
              <a:t>sucursal</a:t>
            </a:r>
            <a:r>
              <a:rPr lang="es-MX" sz="1200">
                <a:solidFill>
                  <a:schemeClr val="lt1"/>
                </a:solidFill>
                <a:latin typeface="+mn-lt"/>
              </a:rPr>
              <a:t>  </a:t>
            </a:r>
            <a:r>
              <a:rPr lang="es-MX" sz="1200" dirty="0">
                <a:solidFill>
                  <a:schemeClr val="lt1"/>
                </a:solidFill>
                <a:latin typeface="+mn-lt"/>
              </a:rPr>
              <a:t>Pachuca</a:t>
            </a:r>
          </a:p>
        </p:txBody>
      </p:sp>
      <p:sp>
        <p:nvSpPr>
          <p:cNvPr id="10" name="9 Rectángulo redondeado"/>
          <p:cNvSpPr>
            <a:spLocks noChangeArrowheads="1"/>
          </p:cNvSpPr>
          <p:nvPr/>
        </p:nvSpPr>
        <p:spPr bwMode="auto">
          <a:xfrm>
            <a:off x="3613623" y="4325379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 dirty="0">
                <a:solidFill>
                  <a:schemeClr val="lt1"/>
                </a:solidFill>
                <a:latin typeface="+mn-lt"/>
              </a:rPr>
              <a:t>Vendedor </a:t>
            </a:r>
          </a:p>
        </p:txBody>
      </p:sp>
      <p:sp>
        <p:nvSpPr>
          <p:cNvPr id="11" name="10 Rectángulo redondeado"/>
          <p:cNvSpPr>
            <a:spLocks noChangeArrowheads="1"/>
          </p:cNvSpPr>
          <p:nvPr/>
        </p:nvSpPr>
        <p:spPr bwMode="auto">
          <a:xfrm>
            <a:off x="1047468" y="436749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1400">
                <a:solidFill>
                  <a:schemeClr val="lt1"/>
                </a:solidFill>
                <a:latin typeface="+mn-lt"/>
              </a:rPr>
              <a:t>Contabilidad </a:t>
            </a:r>
            <a:endParaRPr lang="es-MX" sz="140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" name="11 Rectángulo redondeado"/>
          <p:cNvSpPr>
            <a:spLocks noChangeArrowheads="1"/>
          </p:cNvSpPr>
          <p:nvPr/>
        </p:nvSpPr>
        <p:spPr bwMode="auto">
          <a:xfrm>
            <a:off x="3658447" y="5219824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>
                <a:solidFill>
                  <a:schemeClr val="lt1"/>
                </a:solidFill>
                <a:latin typeface="+mn-lt"/>
              </a:rPr>
              <a:t>Chofer </a:t>
            </a:r>
            <a:r>
              <a:rPr lang="es-ES">
                <a:solidFill>
                  <a:schemeClr val="lt1"/>
                </a:solidFill>
                <a:latin typeface="+mn-lt"/>
              </a:rPr>
              <a:t>Almacenista</a:t>
            </a:r>
            <a:endParaRPr lang="es-MX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9" name="18 Rectángulo redondeado"/>
          <p:cNvSpPr>
            <a:spLocks noChangeArrowheads="1"/>
          </p:cNvSpPr>
          <p:nvPr/>
        </p:nvSpPr>
        <p:spPr bwMode="auto">
          <a:xfrm>
            <a:off x="5533843" y="3566554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 sz="1200" dirty="0">
                <a:solidFill>
                  <a:schemeClr val="lt1"/>
                </a:solidFill>
                <a:latin typeface="+mn-lt"/>
              </a:rPr>
              <a:t>Gerente </a:t>
            </a:r>
            <a:r>
              <a:rPr lang="es-MX" sz="1200">
                <a:solidFill>
                  <a:schemeClr val="lt1"/>
                </a:solidFill>
                <a:latin typeface="+mn-lt"/>
              </a:rPr>
              <a:t>de </a:t>
            </a:r>
            <a:r>
              <a:rPr lang="es-ES" sz="1200">
                <a:solidFill>
                  <a:schemeClr val="lt1"/>
                </a:solidFill>
                <a:latin typeface="+mn-lt"/>
              </a:rPr>
              <a:t>sucursal</a:t>
            </a:r>
            <a:r>
              <a:rPr lang="es-MX" sz="1200">
                <a:solidFill>
                  <a:schemeClr val="lt1"/>
                </a:solidFill>
                <a:latin typeface="+mn-lt"/>
              </a:rPr>
              <a:t>  </a:t>
            </a:r>
            <a:r>
              <a:rPr lang="es-MX" sz="1200" dirty="0">
                <a:solidFill>
                  <a:schemeClr val="lt1"/>
                </a:solidFill>
                <a:latin typeface="+mn-lt"/>
              </a:rPr>
              <a:t>Puebla</a:t>
            </a:r>
          </a:p>
        </p:txBody>
      </p:sp>
      <p:sp>
        <p:nvSpPr>
          <p:cNvPr id="20" name="19 Rectángulo redondeado"/>
          <p:cNvSpPr>
            <a:spLocks noChangeArrowheads="1"/>
          </p:cNvSpPr>
          <p:nvPr/>
        </p:nvSpPr>
        <p:spPr bwMode="auto">
          <a:xfrm>
            <a:off x="5538791" y="4325379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 dirty="0">
                <a:solidFill>
                  <a:schemeClr val="lt1"/>
                </a:solidFill>
                <a:latin typeface="+mn-lt"/>
              </a:rPr>
              <a:t> Vendedor  </a:t>
            </a:r>
          </a:p>
        </p:txBody>
      </p:sp>
      <p:sp>
        <p:nvSpPr>
          <p:cNvPr id="22" name="21 Rectángulo redondeado"/>
          <p:cNvSpPr>
            <a:spLocks noChangeArrowheads="1"/>
          </p:cNvSpPr>
          <p:nvPr/>
        </p:nvSpPr>
        <p:spPr bwMode="auto">
          <a:xfrm>
            <a:off x="5594823" y="525279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>
                <a:solidFill>
                  <a:schemeClr val="lt1"/>
                </a:solidFill>
                <a:latin typeface="+mn-lt"/>
              </a:rPr>
              <a:t>Chofer </a:t>
            </a:r>
            <a:r>
              <a:rPr lang="es-ES">
                <a:solidFill>
                  <a:schemeClr val="lt1"/>
                </a:solidFill>
                <a:latin typeface="+mn-lt"/>
              </a:rPr>
              <a:t>Almacenista</a:t>
            </a:r>
            <a:endParaRPr lang="es-MX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3" name="22 Rectángulo redondeado"/>
          <p:cNvSpPr>
            <a:spLocks noChangeArrowheads="1"/>
          </p:cNvSpPr>
          <p:nvPr/>
        </p:nvSpPr>
        <p:spPr bwMode="auto">
          <a:xfrm>
            <a:off x="7466203" y="3566554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 sz="1200" dirty="0">
                <a:solidFill>
                  <a:schemeClr val="lt1"/>
                </a:solidFill>
                <a:latin typeface="+mn-lt"/>
              </a:rPr>
              <a:t>Gerente </a:t>
            </a:r>
            <a:r>
              <a:rPr lang="es-MX" sz="1200">
                <a:solidFill>
                  <a:schemeClr val="lt1"/>
                </a:solidFill>
                <a:latin typeface="+mn-lt"/>
              </a:rPr>
              <a:t>de </a:t>
            </a:r>
            <a:r>
              <a:rPr lang="es-ES" sz="1200">
                <a:solidFill>
                  <a:schemeClr val="lt1"/>
                </a:solidFill>
                <a:latin typeface="+mn-lt"/>
              </a:rPr>
              <a:t>sucursal</a:t>
            </a:r>
            <a:r>
              <a:rPr lang="es-MX" sz="1200">
                <a:solidFill>
                  <a:schemeClr val="lt1"/>
                </a:solidFill>
                <a:latin typeface="+mn-lt"/>
              </a:rPr>
              <a:t> </a:t>
            </a:r>
            <a:r>
              <a:rPr lang="es-ES" sz="1200">
                <a:solidFill>
                  <a:schemeClr val="lt1"/>
                </a:solidFill>
                <a:latin typeface="+mn-lt"/>
              </a:rPr>
              <a:t>Queretaro</a:t>
            </a:r>
            <a:endParaRPr lang="es-MX" sz="120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4" name="23 Rectángulo redondeado"/>
          <p:cNvSpPr>
            <a:spLocks noChangeArrowheads="1"/>
          </p:cNvSpPr>
          <p:nvPr/>
        </p:nvSpPr>
        <p:spPr bwMode="auto">
          <a:xfrm>
            <a:off x="7499822" y="4325379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 dirty="0">
                <a:solidFill>
                  <a:schemeClr val="lt1"/>
                </a:solidFill>
                <a:latin typeface="+mn-lt"/>
              </a:rPr>
              <a:t>Vendedor (</a:t>
            </a:r>
            <a:r>
              <a:rPr lang="es-MX" dirty="0">
                <a:solidFill>
                  <a:schemeClr val="lt1"/>
                </a:solidFill>
              </a:rPr>
              <a:t>2)</a:t>
            </a:r>
            <a:endParaRPr lang="es-MX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6" name="25 Rectángulo redondeado"/>
          <p:cNvSpPr>
            <a:spLocks noChangeArrowheads="1"/>
          </p:cNvSpPr>
          <p:nvPr/>
        </p:nvSpPr>
        <p:spPr bwMode="auto">
          <a:xfrm>
            <a:off x="7466201" y="5263785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>
                <a:solidFill>
                  <a:schemeClr val="lt1"/>
                </a:solidFill>
                <a:latin typeface="+mn-lt"/>
              </a:rPr>
              <a:t>Chofer </a:t>
            </a:r>
            <a:r>
              <a:rPr lang="es-ES">
                <a:solidFill>
                  <a:schemeClr val="lt1"/>
                </a:solidFill>
                <a:latin typeface="+mn-lt"/>
              </a:rPr>
              <a:t>Almacenista</a:t>
            </a:r>
            <a:endParaRPr lang="es-MX" dirty="0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12306" name="34 Conector recto de flecha"/>
          <p:cNvCxnSpPr>
            <a:cxnSpLocks noChangeShapeType="1"/>
            <a:endCxn id="19" idx="0"/>
          </p:cNvCxnSpPr>
          <p:nvPr/>
        </p:nvCxnSpPr>
        <p:spPr bwMode="auto">
          <a:xfrm rot="5400000">
            <a:off x="6229962" y="3429235"/>
            <a:ext cx="228600" cy="206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07" name="36 Conector recto"/>
          <p:cNvCxnSpPr>
            <a:cxnSpLocks noChangeShapeType="1"/>
          </p:cNvCxnSpPr>
          <p:nvPr/>
        </p:nvCxnSpPr>
        <p:spPr bwMode="auto">
          <a:xfrm>
            <a:off x="850799" y="2347353"/>
            <a:ext cx="5301604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08" name="38 Conector recto"/>
          <p:cNvCxnSpPr>
            <a:cxnSpLocks noChangeShapeType="1"/>
          </p:cNvCxnSpPr>
          <p:nvPr/>
        </p:nvCxnSpPr>
        <p:spPr bwMode="auto">
          <a:xfrm>
            <a:off x="4386779" y="3324697"/>
            <a:ext cx="3907910" cy="1325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09" name="40 Conector recto"/>
          <p:cNvCxnSpPr>
            <a:cxnSpLocks noChangeShapeType="1"/>
          </p:cNvCxnSpPr>
          <p:nvPr/>
        </p:nvCxnSpPr>
        <p:spPr bwMode="auto">
          <a:xfrm rot="16200000" flipH="1">
            <a:off x="2971294" y="4262673"/>
            <a:ext cx="808037" cy="25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10" name="46 Conector recto de flecha"/>
          <p:cNvCxnSpPr>
            <a:cxnSpLocks noChangeShapeType="1"/>
          </p:cNvCxnSpPr>
          <p:nvPr/>
        </p:nvCxnSpPr>
        <p:spPr bwMode="auto">
          <a:xfrm rot="5400000">
            <a:off x="8144393" y="3441935"/>
            <a:ext cx="228600" cy="206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11" name="47 Conector recto de flecha"/>
          <p:cNvCxnSpPr>
            <a:cxnSpLocks noChangeShapeType="1"/>
          </p:cNvCxnSpPr>
          <p:nvPr/>
        </p:nvCxnSpPr>
        <p:spPr bwMode="auto">
          <a:xfrm rot="5400000">
            <a:off x="4301613" y="3441935"/>
            <a:ext cx="228600" cy="206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12" name="48 Conector recto de flecha"/>
          <p:cNvCxnSpPr>
            <a:cxnSpLocks noChangeShapeType="1"/>
          </p:cNvCxnSpPr>
          <p:nvPr/>
        </p:nvCxnSpPr>
        <p:spPr bwMode="auto">
          <a:xfrm rot="5400000">
            <a:off x="746818" y="2451335"/>
            <a:ext cx="228600" cy="206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13" name="49 Conector recto de flecha"/>
          <p:cNvCxnSpPr>
            <a:cxnSpLocks noChangeShapeType="1"/>
          </p:cNvCxnSpPr>
          <p:nvPr/>
        </p:nvCxnSpPr>
        <p:spPr bwMode="auto">
          <a:xfrm rot="5400000">
            <a:off x="6048422" y="2451335"/>
            <a:ext cx="228600" cy="206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14" name="55 Conector recto de flecha"/>
          <p:cNvCxnSpPr>
            <a:cxnSpLocks noChangeShapeType="1"/>
            <a:stCxn id="6" idx="2"/>
          </p:cNvCxnSpPr>
          <p:nvPr/>
        </p:nvCxnSpPr>
        <p:spPr bwMode="auto">
          <a:xfrm rot="5400000">
            <a:off x="3535187" y="2264804"/>
            <a:ext cx="152400" cy="381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15" name="63 Conector recto"/>
          <p:cNvCxnSpPr>
            <a:cxnSpLocks noChangeShapeType="1"/>
            <a:stCxn id="7" idx="1"/>
          </p:cNvCxnSpPr>
          <p:nvPr/>
        </p:nvCxnSpPr>
        <p:spPr bwMode="auto">
          <a:xfrm rot="10800000">
            <a:off x="3372324" y="3871354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16" name="64 Conector recto"/>
          <p:cNvCxnSpPr>
            <a:cxnSpLocks noChangeShapeType="1"/>
          </p:cNvCxnSpPr>
          <p:nvPr/>
        </p:nvCxnSpPr>
        <p:spPr bwMode="auto">
          <a:xfrm>
            <a:off x="5276573" y="3871354"/>
            <a:ext cx="1" cy="78889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17" name="65 Conector recto de flecha"/>
          <p:cNvCxnSpPr>
            <a:cxnSpLocks noChangeShapeType="1"/>
          </p:cNvCxnSpPr>
          <p:nvPr/>
        </p:nvCxnSpPr>
        <p:spPr bwMode="auto">
          <a:xfrm>
            <a:off x="5276574" y="4649040"/>
            <a:ext cx="2286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18" name="68 Conector recto"/>
          <p:cNvCxnSpPr>
            <a:cxnSpLocks noChangeShapeType="1"/>
          </p:cNvCxnSpPr>
          <p:nvPr/>
        </p:nvCxnSpPr>
        <p:spPr bwMode="auto">
          <a:xfrm rot="10800000">
            <a:off x="5254163" y="3871354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19" name="69 Conector recto"/>
          <p:cNvCxnSpPr>
            <a:cxnSpLocks noChangeShapeType="1"/>
          </p:cNvCxnSpPr>
          <p:nvPr/>
        </p:nvCxnSpPr>
        <p:spPr bwMode="auto">
          <a:xfrm>
            <a:off x="7215192" y="3871354"/>
            <a:ext cx="22411" cy="77768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20" name="70 Conector recto de flecha"/>
          <p:cNvCxnSpPr>
            <a:cxnSpLocks noChangeShapeType="1"/>
          </p:cNvCxnSpPr>
          <p:nvPr/>
        </p:nvCxnSpPr>
        <p:spPr bwMode="auto">
          <a:xfrm>
            <a:off x="7237603" y="4660246"/>
            <a:ext cx="2286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21" name="73 Conector recto"/>
          <p:cNvCxnSpPr>
            <a:cxnSpLocks noChangeShapeType="1"/>
          </p:cNvCxnSpPr>
          <p:nvPr/>
        </p:nvCxnSpPr>
        <p:spPr bwMode="auto">
          <a:xfrm rot="10800000">
            <a:off x="7192780" y="3871354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1" name="70 Rectángulo redondeado"/>
          <p:cNvSpPr>
            <a:spLocks noChangeArrowheads="1"/>
          </p:cNvSpPr>
          <p:nvPr/>
        </p:nvSpPr>
        <p:spPr bwMode="auto">
          <a:xfrm>
            <a:off x="1092112" y="356151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>
                <a:solidFill>
                  <a:schemeClr val="lt1"/>
                </a:solidFill>
                <a:latin typeface="+mn-lt"/>
              </a:rPr>
              <a:t>Gerencia </a:t>
            </a:r>
            <a:r>
              <a:rPr lang="es-MX">
                <a:solidFill>
                  <a:schemeClr val="lt1"/>
                </a:solidFill>
                <a:latin typeface="+mn-lt"/>
              </a:rPr>
              <a:t> </a:t>
            </a:r>
            <a:r>
              <a:rPr lang="es-ES">
                <a:solidFill>
                  <a:schemeClr val="lt1"/>
                </a:solidFill>
                <a:latin typeface="+mn-lt"/>
              </a:rPr>
              <a:t>de Proyectos</a:t>
            </a:r>
            <a:endParaRPr lang="es-MX" dirty="0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12327" name="83 Conector recto"/>
          <p:cNvCxnSpPr>
            <a:cxnSpLocks noChangeShapeType="1"/>
          </p:cNvCxnSpPr>
          <p:nvPr/>
        </p:nvCxnSpPr>
        <p:spPr bwMode="auto">
          <a:xfrm>
            <a:off x="801783" y="3185832"/>
            <a:ext cx="0" cy="186332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32" name="34 Conector recto de flecha"/>
          <p:cNvCxnSpPr>
            <a:cxnSpLocks noChangeShapeType="1"/>
          </p:cNvCxnSpPr>
          <p:nvPr/>
        </p:nvCxnSpPr>
        <p:spPr bwMode="auto">
          <a:xfrm rot="5400000">
            <a:off x="6069620" y="3262547"/>
            <a:ext cx="177800" cy="79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33" name="34 Conector recto de flecha"/>
          <p:cNvCxnSpPr>
            <a:cxnSpLocks noChangeShapeType="1"/>
          </p:cNvCxnSpPr>
          <p:nvPr/>
        </p:nvCxnSpPr>
        <p:spPr bwMode="auto">
          <a:xfrm rot="5400000">
            <a:off x="6258812" y="5155005"/>
            <a:ext cx="177800" cy="79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39" name="83 Conector recto"/>
          <p:cNvCxnSpPr>
            <a:cxnSpLocks noChangeShapeType="1"/>
          </p:cNvCxnSpPr>
          <p:nvPr/>
        </p:nvCxnSpPr>
        <p:spPr bwMode="auto">
          <a:xfrm flipV="1">
            <a:off x="814483" y="5069559"/>
            <a:ext cx="714459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40" name="34 Conector recto de flecha"/>
          <p:cNvCxnSpPr>
            <a:cxnSpLocks noChangeShapeType="1"/>
          </p:cNvCxnSpPr>
          <p:nvPr/>
        </p:nvCxnSpPr>
        <p:spPr bwMode="auto">
          <a:xfrm rot="5400000">
            <a:off x="4410634" y="5134881"/>
            <a:ext cx="179388" cy="79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341" name="34 Conector recto de flecha"/>
          <p:cNvCxnSpPr>
            <a:cxnSpLocks noChangeShapeType="1"/>
          </p:cNvCxnSpPr>
          <p:nvPr/>
        </p:nvCxnSpPr>
        <p:spPr bwMode="auto">
          <a:xfrm rot="5400000">
            <a:off x="7845288" y="5143371"/>
            <a:ext cx="177800" cy="79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3" name="65 Conector recto de flecha"/>
          <p:cNvCxnSpPr>
            <a:cxnSpLocks noChangeShapeType="1"/>
          </p:cNvCxnSpPr>
          <p:nvPr/>
        </p:nvCxnSpPr>
        <p:spPr bwMode="auto">
          <a:xfrm>
            <a:off x="3375472" y="4672719"/>
            <a:ext cx="2286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7" name="65 Conector recto de flecha">
            <a:extLst>
              <a:ext uri="{FF2B5EF4-FFF2-40B4-BE49-F238E27FC236}">
                <a16:creationId xmlns:a16="http://schemas.microsoft.com/office/drawing/2014/main" id="{FB0E98E6-94B7-8245-A9B6-72A8D5ED983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12175" y="4628592"/>
            <a:ext cx="2286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0" name="65 Conector recto de flecha">
            <a:extLst>
              <a:ext uri="{FF2B5EF4-FFF2-40B4-BE49-F238E27FC236}">
                <a16:creationId xmlns:a16="http://schemas.microsoft.com/office/drawing/2014/main" id="{92B32FEC-74C3-8544-8BDE-8CB95485FA6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0103" y="3850901"/>
            <a:ext cx="2286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81D6E13C-AA2C-AA44-B1F7-B5F4BA3483D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6" b="16603"/>
          <a:stretch>
            <a:fillRect/>
          </a:stretch>
        </p:blipFill>
        <p:spPr bwMode="auto">
          <a:xfrm>
            <a:off x="670411" y="-11281"/>
            <a:ext cx="7870460" cy="90467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05098031-E79B-9B4A-B848-1AFEC2F5E0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7613220"/>
              </p:ext>
            </p:extLst>
          </p:nvPr>
        </p:nvGraphicFramePr>
        <p:xfrm>
          <a:off x="812175" y="896538"/>
          <a:ext cx="7728696" cy="624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04332">
                  <a:extLst>
                    <a:ext uri="{9D8B030D-6E8A-4147-A177-3AD203B41FA5}">
                      <a16:colId xmlns:a16="http://schemas.microsoft.com/office/drawing/2014/main" val="980699428"/>
                    </a:ext>
                  </a:extLst>
                </a:gridCol>
                <a:gridCol w="3157058">
                  <a:extLst>
                    <a:ext uri="{9D8B030D-6E8A-4147-A177-3AD203B41FA5}">
                      <a16:colId xmlns:a16="http://schemas.microsoft.com/office/drawing/2014/main" val="2744293991"/>
                    </a:ext>
                  </a:extLst>
                </a:gridCol>
                <a:gridCol w="2167306">
                  <a:extLst>
                    <a:ext uri="{9D8B030D-6E8A-4147-A177-3AD203B41FA5}">
                      <a16:colId xmlns:a16="http://schemas.microsoft.com/office/drawing/2014/main" val="1695671991"/>
                    </a:ext>
                  </a:extLst>
                </a:gridCol>
              </a:tblGrid>
              <a:tr h="187252"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AREA ESPECIFICA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NOMBRE Y DESCRIPCION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CLAVE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971858075"/>
                  </a:ext>
                </a:extLst>
              </a:tr>
              <a:tr h="219551"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_tradnl" sz="1000">
                          <a:effectLst/>
                        </a:rPr>
                        <a:t>TODA LA COMPAÑIA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>
                          <a:effectLst/>
                        </a:rPr>
                        <a:t>ORGANIGRAMA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" sz="1100">
                          <a:effectLst/>
                        </a:rPr>
                        <a:t>GER-P03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1975642487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F90B31A-0A6F-C94F-A4F4-7523ACF9F0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0054162"/>
              </p:ext>
            </p:extLst>
          </p:nvPr>
        </p:nvGraphicFramePr>
        <p:xfrm>
          <a:off x="850798" y="6011738"/>
          <a:ext cx="7690072" cy="815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1320">
                  <a:extLst>
                    <a:ext uri="{9D8B030D-6E8A-4147-A177-3AD203B41FA5}">
                      <a16:colId xmlns:a16="http://schemas.microsoft.com/office/drawing/2014/main" val="234567327"/>
                    </a:ext>
                  </a:extLst>
                </a:gridCol>
                <a:gridCol w="577504">
                  <a:extLst>
                    <a:ext uri="{9D8B030D-6E8A-4147-A177-3AD203B41FA5}">
                      <a16:colId xmlns:a16="http://schemas.microsoft.com/office/drawing/2014/main" val="3997690496"/>
                    </a:ext>
                  </a:extLst>
                </a:gridCol>
                <a:gridCol w="1913606">
                  <a:extLst>
                    <a:ext uri="{9D8B030D-6E8A-4147-A177-3AD203B41FA5}">
                      <a16:colId xmlns:a16="http://schemas.microsoft.com/office/drawing/2014/main" val="593376868"/>
                    </a:ext>
                  </a:extLst>
                </a:gridCol>
                <a:gridCol w="1717540">
                  <a:extLst>
                    <a:ext uri="{9D8B030D-6E8A-4147-A177-3AD203B41FA5}">
                      <a16:colId xmlns:a16="http://schemas.microsoft.com/office/drawing/2014/main" val="2856357404"/>
                    </a:ext>
                  </a:extLst>
                </a:gridCol>
                <a:gridCol w="2079014">
                  <a:extLst>
                    <a:ext uri="{9D8B030D-6E8A-4147-A177-3AD203B41FA5}">
                      <a16:colId xmlns:a16="http://schemas.microsoft.com/office/drawing/2014/main" val="4214565487"/>
                    </a:ext>
                  </a:extLst>
                </a:gridCol>
                <a:gridCol w="571088">
                  <a:extLst>
                    <a:ext uri="{9D8B030D-6E8A-4147-A177-3AD203B41FA5}">
                      <a16:colId xmlns:a16="http://schemas.microsoft.com/office/drawing/2014/main" val="1592793848"/>
                    </a:ext>
                  </a:extLst>
                </a:gridCol>
              </a:tblGrid>
              <a:tr h="182915">
                <a:tc>
                  <a:txBody>
                    <a:bodyPr/>
                    <a:lstStyle/>
                    <a:p>
                      <a:pPr marR="228600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FECHA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  <a:tab pos="945515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LETRA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  <a:tab pos="945515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ELABORADO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REVISADO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APROBADO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PAGINA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56828123"/>
                  </a:ext>
                </a:extLst>
              </a:tr>
              <a:tr h="167237">
                <a:tc>
                  <a:txBody>
                    <a:bodyPr/>
                    <a:lstStyle/>
                    <a:p>
                      <a:r>
                        <a:rPr lang="es-ES" sz="1000">
                          <a:effectLst/>
                        </a:rPr>
                        <a:t>ENE</a:t>
                      </a:r>
                      <a:r>
                        <a:rPr lang="es-ES_tradnl" sz="1000">
                          <a:effectLst/>
                        </a:rPr>
                        <a:t> </a:t>
                      </a:r>
                      <a:r>
                        <a:rPr lang="es-ES" sz="1000">
                          <a:effectLst/>
                        </a:rPr>
                        <a:t>2016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200" b="1">
                          <a:effectLst/>
                        </a:rPr>
                        <a:t>A</a:t>
                      </a:r>
                      <a:endParaRPr lang="es-MX" sz="1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Arturo Mercado Guijarro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Arturo Mercado Barquín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Porfirio Mercado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r>
                        <a:rPr lang="es-ES_tradnl" sz="1000">
                          <a:effectLst/>
                        </a:rPr>
                        <a:t>de </a:t>
                      </a:r>
                      <a:r>
                        <a:rPr lang="es-ES" sz="10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414887046"/>
                  </a:ext>
                </a:extLst>
              </a:tr>
              <a:tr h="266534">
                <a:tc>
                  <a:txBody>
                    <a:bodyPr/>
                    <a:lstStyle/>
                    <a:p>
                      <a:pPr marL="449580" indent="-449580"/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SEP 2020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31285386"/>
                  </a:ext>
                </a:extLst>
              </a:tr>
              <a:tr h="167237">
                <a:tc>
                  <a:txBody>
                    <a:bodyPr/>
                    <a:lstStyle/>
                    <a:p>
                      <a:pPr marL="449580" indent="-449580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Gerente de Proyectos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Dirección Operaciones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Director de Comercial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76743498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10396</TotalTime>
  <Words>98</Words>
  <Application>Microsoft Office PowerPoint</Application>
  <PresentationFormat>Presentación en pantalla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shell</dc:creator>
  <cp:lastModifiedBy>Arturo Mercado</cp:lastModifiedBy>
  <cp:revision>203</cp:revision>
  <dcterms:created xsi:type="dcterms:W3CDTF">2010-08-02T18:42:05Z</dcterms:created>
  <dcterms:modified xsi:type="dcterms:W3CDTF">2020-12-01T23:54:57Z</dcterms:modified>
</cp:coreProperties>
</file>